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Default Extension="bin" ContentType="application/vnd.openxmlformats-officedocument.oleObject"/>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2" r:id="rId1"/>
  </p:sld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6" r:id="rId18"/>
    <p:sldId id="277" r:id="rId19"/>
    <p:sldId id="274" r:id="rId20"/>
    <p:sldId id="273"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Rg st="1" end="21"/>
    <p:penClr>
      <a:srgbClr val="FF0000"/>
    </p:penClr>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43" d="100"/>
          <a:sy n="43" d="100"/>
        </p:scale>
        <p:origin x="-870"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fld id="{BCF48A18-3433-4F58-B9D1-6C7463ED7981}" type="datetimeFigureOut">
              <a:rPr lang="en-US" smtClean="0"/>
              <a:pPr/>
              <a:t>4/13/2022</a:t>
            </a:fld>
            <a:endParaRPr lang="en-US"/>
          </a:p>
        </p:txBody>
      </p:sp>
      <p:sp>
        <p:nvSpPr>
          <p:cNvPr id="5" name="Footer Placeholder 4"/>
          <p:cNvSpPr>
            <a:spLocks noGrp="1"/>
          </p:cNvSpPr>
          <p:nvPr>
            <p:ph type="ftr" sz="quarter" idx="11"/>
          </p:nvPr>
        </p:nvSpPr>
        <p:spPr/>
        <p:txBody>
          <a:bodyPr/>
          <a:lstStyle>
            <a:lvl1pPr>
              <a:defRPr>
                <a:solidFill>
                  <a:schemeClr val="accent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63B569F8-C70C-445F-89D8-6BD8FD98DDBA}" type="slidenum">
              <a:rPr lang="en-US" smtClean="0"/>
              <a:pPr/>
              <a:t>‹#›</a:t>
            </a:fld>
            <a:endParaRPr lang="en-US"/>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00267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1301353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3449409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CF48A18-3433-4F58-B9D1-6C7463ED7981}"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4191232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CF48A18-3433-4F58-B9D1-6C7463ED7981}" type="datetimeFigureOut">
              <a:rPr lang="en-US" smtClean="0"/>
              <a:pPr/>
              <a:t>4/13/2022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B569F8-C70C-445F-89D8-6BD8FD98DDBA}" type="slidenum">
              <a:rPr lang="en-US" smtClean="0"/>
              <a:pPr/>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425411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CF48A18-3433-4F58-B9D1-6C7463ED7981}"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946176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CF48A18-3433-4F58-B9D1-6C7463ED7981}" type="datetimeFigureOut">
              <a:rPr lang="en-US" smtClean="0"/>
              <a:pPr/>
              <a:t>4/13/2022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317770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CF48A18-3433-4F58-B9D1-6C7463ED7981}" type="datetimeFigureOut">
              <a:rPr lang="en-US" smtClean="0"/>
              <a:pPr/>
              <a:t>4/13/2022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27034594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F48A18-3433-4F58-B9D1-6C7463ED7981}" type="datetimeFigureOut">
              <a:rPr lang="en-US" smtClean="0"/>
              <a:pPr/>
              <a:t>4/13/2022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2648739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4165787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CF48A18-3433-4F58-B9D1-6C7463ED7981}" type="datetimeFigureOut">
              <a:rPr lang="en-US" smtClean="0"/>
              <a:pPr/>
              <a:t>4/13/2022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430231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CF48A18-3433-4F58-B9D1-6C7463ED7981}" type="datetimeFigureOut">
              <a:rPr lang="en-US" smtClean="0"/>
              <a:pPr/>
              <a:t>4/13/2022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63B569F8-C70C-445F-89D8-6BD8FD98DDBA}" type="slidenum">
              <a:rPr lang="en-US" smtClean="0"/>
              <a:pPr/>
              <a:t>‹#›</a:t>
            </a:fld>
            <a:endParaRPr lang="en-US"/>
          </a:p>
        </p:txBody>
      </p:sp>
    </p:spTree>
    <p:extLst>
      <p:ext uri="{BB962C8B-B14F-4D97-AF65-F5344CB8AC3E}">
        <p14:creationId xmlns="" xmlns:p14="http://schemas.microsoft.com/office/powerpoint/2010/main" val="233166925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7.xml"/><Relationship Id="rId1" Type="http://schemas.openxmlformats.org/officeDocument/2006/relationships/vmlDrawing" Target="../drawings/vmlDrawing6.v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7.v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8.v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7.xml"/><Relationship Id="rId1" Type="http://schemas.openxmlformats.org/officeDocument/2006/relationships/vmlDrawing" Target="../drawings/vmlDrawing9.v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10.v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7.xml"/><Relationship Id="rId1" Type="http://schemas.openxmlformats.org/officeDocument/2006/relationships/vmlDrawing" Target="../drawings/vmlDrawing11.v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12.v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592A413-B47C-4413-9DF8-7DD5AF9A562C}"/>
              </a:ext>
            </a:extLst>
          </p:cNvPr>
          <p:cNvSpPr>
            <a:spLocks noGrp="1"/>
          </p:cNvSpPr>
          <p:nvPr>
            <p:ph type="ctrTitle"/>
          </p:nvPr>
        </p:nvSpPr>
        <p:spPr>
          <a:xfrm>
            <a:off x="1524000" y="665825"/>
            <a:ext cx="9144000" cy="1278385"/>
          </a:xfrm>
        </p:spPr>
        <p:txBody>
          <a:bodyPr>
            <a:normAutofit fontScale="90000"/>
          </a:bodyPr>
          <a:lstStyle/>
          <a:p>
            <a:r>
              <a:rPr lang="en-US" sz="4800" dirty="0">
                <a:latin typeface="+mn-lt"/>
              </a:rPr>
              <a:t/>
            </a:r>
            <a:br>
              <a:rPr lang="en-US" sz="4800" dirty="0">
                <a:latin typeface="+mn-lt"/>
              </a:rPr>
            </a:br>
            <a:r>
              <a:rPr sz="4800" smtClean="0">
                <a:latin typeface="+mn-lt"/>
              </a:rPr>
              <a:t>airline reservation system</a:t>
            </a:r>
            <a:endParaRPr lang="en-US" sz="4800" dirty="0">
              <a:latin typeface="+mn-lt"/>
            </a:endParaRPr>
          </a:p>
        </p:txBody>
      </p:sp>
      <p:sp>
        <p:nvSpPr>
          <p:cNvPr id="3" name="Subtitle 2">
            <a:extLst>
              <a:ext uri="{FF2B5EF4-FFF2-40B4-BE49-F238E27FC236}">
                <a16:creationId xmlns="" xmlns:a16="http://schemas.microsoft.com/office/drawing/2014/main" id="{E8A6E6A5-FB2C-4FDD-8852-60DE1F5DA9D2}"/>
              </a:ext>
            </a:extLst>
          </p:cNvPr>
          <p:cNvSpPr>
            <a:spLocks noGrp="1"/>
          </p:cNvSpPr>
          <p:nvPr>
            <p:ph type="subTitle" idx="1"/>
          </p:nvPr>
        </p:nvSpPr>
        <p:spPr>
          <a:xfrm>
            <a:off x="1524000" y="2379216"/>
            <a:ext cx="9144000" cy="2441360"/>
          </a:xfrm>
        </p:spPr>
        <p:txBody>
          <a:bodyPr>
            <a:normAutofit fontScale="47500" lnSpcReduction="20000"/>
          </a:bodyPr>
          <a:lstStyle/>
          <a:p>
            <a:endParaRPr lang="en-US" dirty="0"/>
          </a:p>
          <a:p>
            <a:r>
              <a:rPr lang="en-US" sz="5100" dirty="0"/>
              <a:t>Submitted By:</a:t>
            </a:r>
          </a:p>
          <a:p>
            <a:r>
              <a:rPr lang="en-US" sz="5100" dirty="0"/>
              <a:t>Group  No. </a:t>
            </a:r>
            <a:r>
              <a:rPr lang="en-US" sz="5100" dirty="0" smtClean="0"/>
              <a:t>70</a:t>
            </a:r>
            <a:endParaRPr lang="en-US" sz="5100" dirty="0"/>
          </a:p>
          <a:p>
            <a:endParaRPr lang="en-US" sz="5100" dirty="0"/>
          </a:p>
          <a:p>
            <a:r>
              <a:rPr lang="en-US" sz="5100" dirty="0" err="1" smtClean="0"/>
              <a:t>Mohd</a:t>
            </a:r>
            <a:r>
              <a:rPr lang="en-US" sz="5100" dirty="0" smtClean="0"/>
              <a:t> </a:t>
            </a:r>
            <a:r>
              <a:rPr lang="en-US" sz="5100" dirty="0" err="1" smtClean="0"/>
              <a:t>Naeem</a:t>
            </a:r>
            <a:r>
              <a:rPr lang="en-US" sz="5100" dirty="0" smtClean="0"/>
              <a:t> </a:t>
            </a:r>
            <a:r>
              <a:rPr lang="en-US" sz="5100" dirty="0" err="1" smtClean="0"/>
              <a:t>Nagori</a:t>
            </a:r>
            <a:r>
              <a:rPr lang="en-US" sz="5100" dirty="0" smtClean="0"/>
              <a:t>(219106)</a:t>
            </a:r>
            <a:endParaRPr lang="en-US" sz="5100" dirty="0"/>
          </a:p>
          <a:p>
            <a:r>
              <a:rPr lang="en-US" sz="5100" dirty="0" smtClean="0"/>
              <a:t>Prince </a:t>
            </a:r>
            <a:r>
              <a:rPr lang="en-US" sz="5100" dirty="0" err="1" smtClean="0"/>
              <a:t>Chaudhary</a:t>
            </a:r>
            <a:r>
              <a:rPr lang="en-US" sz="5100" dirty="0" smtClean="0"/>
              <a:t>(219135)</a:t>
            </a:r>
            <a:endParaRPr lang="en-US" sz="5100" dirty="0"/>
          </a:p>
        </p:txBody>
      </p:sp>
    </p:spTree>
    <p:extLst>
      <p:ext uri="{BB962C8B-B14F-4D97-AF65-F5344CB8AC3E}">
        <p14:creationId xmlns="" xmlns:p14="http://schemas.microsoft.com/office/powerpoint/2010/main" val="16412342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0241" name="rectole0000000008"/>
          <p:cNvGraphicFramePr>
            <a:graphicFrameLocks noChangeAspect="1"/>
          </p:cNvGraphicFramePr>
          <p:nvPr/>
        </p:nvGraphicFramePr>
        <p:xfrm>
          <a:off x="326571" y="339634"/>
          <a:ext cx="11534503" cy="6126480"/>
        </p:xfrm>
        <a:graphic>
          <a:graphicData uri="http://schemas.openxmlformats.org/presentationml/2006/ole">
            <p:oleObj spid="_x0000_s10241" name="Picture" r:id="rId3" imgW="0" imgH="0" progId="StaticMetafile">
              <p:embed/>
            </p:oleObj>
          </a:graphicData>
        </a:graphic>
      </p:graphicFrame>
    </p:spTree>
    <p:extLst>
      <p:ext uri="{BB962C8B-B14F-4D97-AF65-F5344CB8AC3E}">
        <p14:creationId xmlns="" xmlns:p14="http://schemas.microsoft.com/office/powerpoint/2010/main" val="2287591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217" name="rectole0000000011"/>
          <p:cNvGraphicFramePr>
            <a:graphicFrameLocks noChangeAspect="1"/>
          </p:cNvGraphicFramePr>
          <p:nvPr/>
        </p:nvGraphicFramePr>
        <p:xfrm>
          <a:off x="378823" y="352697"/>
          <a:ext cx="11430000" cy="6087292"/>
        </p:xfrm>
        <a:graphic>
          <a:graphicData uri="http://schemas.openxmlformats.org/presentationml/2006/ole">
            <p:oleObj spid="_x0000_s9217" name="Picture" r:id="rId3" imgW="0" imgH="0" progId="StaticMetafile">
              <p:embed/>
            </p:oleObj>
          </a:graphicData>
        </a:graphic>
      </p:graphicFrame>
    </p:spTree>
    <p:extLst>
      <p:ext uri="{BB962C8B-B14F-4D97-AF65-F5344CB8AC3E}">
        <p14:creationId xmlns="" xmlns:p14="http://schemas.microsoft.com/office/powerpoint/2010/main" val="3816529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193" name="rectole0000000012"/>
          <p:cNvGraphicFramePr>
            <a:graphicFrameLocks noChangeAspect="1"/>
          </p:cNvGraphicFramePr>
          <p:nvPr/>
        </p:nvGraphicFramePr>
        <p:xfrm>
          <a:off x="431074" y="326571"/>
          <a:ext cx="11299372" cy="6113417"/>
        </p:xfrm>
        <a:graphic>
          <a:graphicData uri="http://schemas.openxmlformats.org/presentationml/2006/ole">
            <p:oleObj spid="_x0000_s8193" name="Picture" r:id="rId3" imgW="0" imgH="0" progId="StaticMetafile">
              <p:embed/>
            </p:oleObj>
          </a:graphicData>
        </a:graphic>
      </p:graphicFrame>
    </p:spTree>
    <p:extLst>
      <p:ext uri="{BB962C8B-B14F-4D97-AF65-F5344CB8AC3E}">
        <p14:creationId xmlns="" xmlns:p14="http://schemas.microsoft.com/office/powerpoint/2010/main" val="2853356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169" name="rectole0000000014"/>
          <p:cNvGraphicFramePr>
            <a:graphicFrameLocks noChangeAspect="1"/>
          </p:cNvGraphicFramePr>
          <p:nvPr/>
        </p:nvGraphicFramePr>
        <p:xfrm>
          <a:off x="431075" y="613956"/>
          <a:ext cx="11312434" cy="5852158"/>
        </p:xfrm>
        <a:graphic>
          <a:graphicData uri="http://schemas.openxmlformats.org/presentationml/2006/ole">
            <p:oleObj spid="_x0000_s7169" name="Picture" r:id="rId3" imgW="0" imgH="0" progId="StaticMetafile">
              <p:embed/>
            </p:oleObj>
          </a:graphicData>
        </a:graphic>
      </p:graphicFrame>
    </p:spTree>
    <p:extLst>
      <p:ext uri="{BB962C8B-B14F-4D97-AF65-F5344CB8AC3E}">
        <p14:creationId xmlns="" xmlns:p14="http://schemas.microsoft.com/office/powerpoint/2010/main" val="36330798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145" name="rectole0000000009"/>
          <p:cNvGraphicFramePr>
            <a:graphicFrameLocks noChangeAspect="1"/>
          </p:cNvGraphicFramePr>
          <p:nvPr/>
        </p:nvGraphicFramePr>
        <p:xfrm>
          <a:off x="404949" y="431074"/>
          <a:ext cx="11390811" cy="6021977"/>
        </p:xfrm>
        <a:graphic>
          <a:graphicData uri="http://schemas.openxmlformats.org/presentationml/2006/ole">
            <p:oleObj spid="_x0000_s6145" name="Picture" r:id="rId3" imgW="0" imgH="0" progId="StaticMetafile">
              <p:embed/>
            </p:oleObj>
          </a:graphicData>
        </a:graphic>
      </p:graphicFrame>
    </p:spTree>
    <p:extLst>
      <p:ext uri="{BB962C8B-B14F-4D97-AF65-F5344CB8AC3E}">
        <p14:creationId xmlns="" xmlns:p14="http://schemas.microsoft.com/office/powerpoint/2010/main" val="26248885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121" name="rectole0000000013"/>
          <p:cNvGraphicFramePr>
            <a:graphicFrameLocks noChangeAspect="1"/>
          </p:cNvGraphicFramePr>
          <p:nvPr/>
        </p:nvGraphicFramePr>
        <p:xfrm>
          <a:off x="365759" y="431075"/>
          <a:ext cx="11351623" cy="6008914"/>
        </p:xfrm>
        <a:graphic>
          <a:graphicData uri="http://schemas.openxmlformats.org/presentationml/2006/ole">
            <p:oleObj spid="_x0000_s5121" name="Picture" r:id="rId3" imgW="0" imgH="0" progId="StaticMetafile">
              <p:embed/>
            </p:oleObj>
          </a:graphicData>
        </a:graphic>
      </p:graphicFrame>
    </p:spTree>
    <p:extLst>
      <p:ext uri="{BB962C8B-B14F-4D97-AF65-F5344CB8AC3E}">
        <p14:creationId xmlns="" xmlns:p14="http://schemas.microsoft.com/office/powerpoint/2010/main" val="165152089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097" name="rectole0000000010"/>
          <p:cNvGraphicFramePr>
            <a:graphicFrameLocks noChangeAspect="1"/>
          </p:cNvGraphicFramePr>
          <p:nvPr/>
        </p:nvGraphicFramePr>
        <p:xfrm>
          <a:off x="365760" y="418011"/>
          <a:ext cx="11312434" cy="6061165"/>
        </p:xfrm>
        <a:graphic>
          <a:graphicData uri="http://schemas.openxmlformats.org/presentationml/2006/ole">
            <p:oleObj spid="_x0000_s4097" name="Picture" r:id="rId3" imgW="0" imgH="0" progId="StaticMetafile">
              <p:embed/>
            </p:oleObj>
          </a:graphicData>
        </a:graphic>
      </p:graphicFrame>
    </p:spTree>
    <p:extLst>
      <p:ext uri="{BB962C8B-B14F-4D97-AF65-F5344CB8AC3E}">
        <p14:creationId xmlns="" xmlns:p14="http://schemas.microsoft.com/office/powerpoint/2010/main" val="12837354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2769" name="rectole0000000011"/>
          <p:cNvGraphicFramePr>
            <a:graphicFrameLocks noChangeAspect="1"/>
          </p:cNvGraphicFramePr>
          <p:nvPr/>
        </p:nvGraphicFramePr>
        <p:xfrm>
          <a:off x="404949" y="365761"/>
          <a:ext cx="11273245" cy="6139542"/>
        </p:xfrm>
        <a:graphic>
          <a:graphicData uri="http://schemas.openxmlformats.org/presentationml/2006/ole">
            <p:oleObj spid="_x0000_s32769" name="Picture" r:id="rId3" imgW="0" imgH="0" progId="StaticMetafile">
              <p:embed/>
            </p:oleObj>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3793" name="rectole0000000015"/>
          <p:cNvGraphicFramePr>
            <a:graphicFrameLocks noChangeAspect="1"/>
          </p:cNvGraphicFramePr>
          <p:nvPr/>
        </p:nvGraphicFramePr>
        <p:xfrm>
          <a:off x="444137" y="365760"/>
          <a:ext cx="11260183" cy="6113417"/>
        </p:xfrm>
        <a:graphic>
          <a:graphicData uri="http://schemas.openxmlformats.org/presentationml/2006/ole">
            <p:oleObj spid="_x0000_s33793" name="Picture" r:id="rId3" imgW="0" imgH="0" progId="StaticMetafile">
              <p:embed/>
            </p:oleObj>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28AF88-DB9D-46B2-A800-7921039E2698}"/>
              </a:ext>
            </a:extLst>
          </p:cNvPr>
          <p:cNvSpPr>
            <a:spLocks noGrp="1"/>
          </p:cNvSpPr>
          <p:nvPr>
            <p:ph type="title"/>
          </p:nvPr>
        </p:nvSpPr>
        <p:spPr>
          <a:xfrm>
            <a:off x="838200" y="365126"/>
            <a:ext cx="10515600" cy="1277244"/>
          </a:xfrm>
        </p:spPr>
        <p:txBody>
          <a:bodyPr/>
          <a:lstStyle/>
          <a:p>
            <a:r>
              <a:rPr lang="en-US"/>
              <a:t>Future Scope</a:t>
            </a:r>
          </a:p>
        </p:txBody>
      </p:sp>
      <p:sp>
        <p:nvSpPr>
          <p:cNvPr id="3" name="Content Placeholder 2">
            <a:extLst>
              <a:ext uri="{FF2B5EF4-FFF2-40B4-BE49-F238E27FC236}">
                <a16:creationId xmlns="" xmlns:a16="http://schemas.microsoft.com/office/drawing/2014/main" id="{22ECDA65-59FE-4F56-85AC-7F978D5166BE}"/>
              </a:ext>
            </a:extLst>
          </p:cNvPr>
          <p:cNvSpPr>
            <a:spLocks noGrp="1"/>
          </p:cNvSpPr>
          <p:nvPr>
            <p:ph idx="1"/>
          </p:nvPr>
        </p:nvSpPr>
        <p:spPr/>
        <p:txBody>
          <a:bodyPr/>
          <a:lstStyle/>
          <a:p>
            <a:pPr fontAlgn="base"/>
            <a:r>
              <a:rPr lang="en-US" dirty="0" smtClean="0"/>
              <a:t>This project can be enhanced further by adding some more features. The application is design in such a way that any further enhancements can be done with ease. The system has the capability for easy integration with other systems. New modules can be added to the existing system with less effort. In future a new function or procedure can be easily added in the system through these classes. Or even a new class can be added. The software is flexible enough to be modified and implemented as per future requirements. We have tried our best to present this free and user–friendly website to Regional Offices.</a:t>
            </a:r>
            <a:endParaRPr lang="en-US" dirty="0"/>
          </a:p>
        </p:txBody>
      </p:sp>
    </p:spTree>
    <p:extLst>
      <p:ext uri="{BB962C8B-B14F-4D97-AF65-F5344CB8AC3E}">
        <p14:creationId xmlns="" xmlns:p14="http://schemas.microsoft.com/office/powerpoint/2010/main" val="2154282115"/>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6FC3BCD-993F-4AE4-88DD-A5FDF5EF72A8}"/>
              </a:ext>
            </a:extLst>
          </p:cNvPr>
          <p:cNvSpPr>
            <a:spLocks noGrp="1"/>
          </p:cNvSpPr>
          <p:nvPr>
            <p:ph type="title"/>
          </p:nvPr>
        </p:nvSpPr>
        <p:spPr>
          <a:xfrm>
            <a:off x="1143000" y="443883"/>
            <a:ext cx="9875520" cy="1162975"/>
          </a:xfrm>
        </p:spPr>
        <p:txBody>
          <a:bodyPr/>
          <a:lstStyle/>
          <a:p>
            <a:r>
              <a:rPr lang="en-US">
                <a:latin typeface="+mn-lt"/>
              </a:rPr>
              <a:t>INTRODUCTION</a:t>
            </a:r>
          </a:p>
        </p:txBody>
      </p:sp>
      <p:sp>
        <p:nvSpPr>
          <p:cNvPr id="4" name="Content Placeholder 3"/>
          <p:cNvSpPr>
            <a:spLocks noGrp="1"/>
          </p:cNvSpPr>
          <p:nvPr>
            <p:ph idx="1"/>
          </p:nvPr>
        </p:nvSpPr>
        <p:spPr/>
        <p:txBody>
          <a:bodyPr>
            <a:normAutofit fontScale="92500" lnSpcReduction="20000"/>
          </a:bodyPr>
          <a:lstStyle/>
          <a:p>
            <a:r>
              <a:rPr lang="en-US" dirty="0" smtClean="0"/>
              <a:t>The Airline Reservation System (ARS) provides an interface to schedule flights and reservations for an airline that services. It is responsibility is to keep track of system users, customers, Airbus information, flight information and cancellation. The functionality of the ARS is broken into various primary groups.</a:t>
            </a:r>
          </a:p>
          <a:p>
            <a:r>
              <a:rPr lang="en-US" dirty="0" smtClean="0"/>
              <a:t>The objective of this project is to create an airline reservation system where a traveler can request all flight information as per their journey dates. They can get information regarding time, cost, etc all at the same time and place. When the customer calls the Counter Assistant for his/her travel needs, the counter assistant will enter the customer's details (flight requirements) in the system. The system displays all the available airlines, schedules and prices. This system would help the airline to better serve its customers by catering to their needs. The site would use a Database to hold this information as well as the latest pricing and availability information for the airlines</a:t>
            </a:r>
          </a:p>
          <a:p>
            <a:r>
              <a:rPr lang="en-US" dirty="0" smtClean="0"/>
              <a:t>Customer reservation information and user were added, deleted and updated in the implementation phase to account for the way we decide to implement security. User keeps track of the username, password information and customer reservation information link provides a link between the customers reservation information and login table. </a:t>
            </a:r>
            <a:r>
              <a:rPr lang="en-US" b="1" dirty="0" smtClean="0"/>
              <a:t> </a:t>
            </a:r>
            <a:endParaRPr lang="en-US" dirty="0" smtClean="0"/>
          </a:p>
          <a:p>
            <a:endParaRPr lang="en-US" dirty="0"/>
          </a:p>
        </p:txBody>
      </p:sp>
    </p:spTree>
    <p:extLst>
      <p:ext uri="{BB962C8B-B14F-4D97-AF65-F5344CB8AC3E}">
        <p14:creationId xmlns="" xmlns:p14="http://schemas.microsoft.com/office/powerpoint/2010/main" val="39436316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F91F10-EBC5-416D-B8DE-804478841FB3}"/>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 xmlns:a16="http://schemas.microsoft.com/office/drawing/2014/main" id="{2EA81DC4-4DC0-43E7-97F0-CB8AA17A5AA5}"/>
              </a:ext>
            </a:extLst>
          </p:cNvPr>
          <p:cNvSpPr>
            <a:spLocks noGrp="1"/>
          </p:cNvSpPr>
          <p:nvPr>
            <p:ph idx="1"/>
          </p:nvPr>
        </p:nvSpPr>
        <p:spPr>
          <a:xfrm>
            <a:off x="838200" y="1690688"/>
            <a:ext cx="10515600" cy="4486275"/>
          </a:xfrm>
        </p:spPr>
        <p:txBody>
          <a:bodyPr>
            <a:normAutofit fontScale="92500"/>
          </a:bodyPr>
          <a:lstStyle/>
          <a:p>
            <a:pPr>
              <a:buNone/>
            </a:pPr>
            <a:r>
              <a:rPr lang="en-US" sz="2400" dirty="0" smtClean="0"/>
              <a:t>	</a:t>
            </a:r>
          </a:p>
          <a:p>
            <a:r>
              <a:rPr lang="en-US" sz="2400" dirty="0" smtClean="0"/>
              <a:t>The Airline reservation system has been a way of minimizing the clerical work, which is almost a routine and consumes the most precious time.</a:t>
            </a:r>
          </a:p>
          <a:p>
            <a:r>
              <a:rPr lang="en-US" sz="2400" dirty="0" smtClean="0"/>
              <a:t>This AIRLINE RESERVATION SYSTEM has been an attempt to help the user to minimize his workload along with minimizing the paper works and saving of time.</a:t>
            </a:r>
          </a:p>
          <a:p>
            <a:r>
              <a:rPr lang="en-US" sz="2400" dirty="0" smtClean="0"/>
              <a:t>The system has been developed in a way to make it very user friendly. It provides an on-line message and an error detection and error messages every time the user needs. Any person having a little bit of window based can run this system without any pain.</a:t>
            </a:r>
          </a:p>
          <a:p>
            <a:r>
              <a:rPr lang="en-US" sz="2400" dirty="0" smtClean="0"/>
              <a:t>Almost all the difficulties of manual reservation have been removed by this system. To wind up let me welcome all the suggestions and other improvements, which the system needs so that it covers all the needs if the user in the user way. </a:t>
            </a:r>
            <a:endParaRPr lang="en-US" sz="2400" dirty="0"/>
          </a:p>
        </p:txBody>
      </p:sp>
    </p:spTree>
    <p:extLst>
      <p:ext uri="{BB962C8B-B14F-4D97-AF65-F5344CB8AC3E}">
        <p14:creationId xmlns="" xmlns:p14="http://schemas.microsoft.com/office/powerpoint/2010/main" val="331554266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1F25FE-CC96-4FEA-923C-1E0CE33E9334}"/>
              </a:ext>
            </a:extLst>
          </p:cNvPr>
          <p:cNvSpPr>
            <a:spLocks noGrp="1"/>
          </p:cNvSpPr>
          <p:nvPr>
            <p:ph type="title"/>
          </p:nvPr>
        </p:nvSpPr>
        <p:spPr>
          <a:xfrm>
            <a:off x="838200" y="365125"/>
            <a:ext cx="10515600" cy="4775046"/>
          </a:xfrm>
        </p:spPr>
        <p:txBody>
          <a:bodyPr/>
          <a:lstStyle/>
          <a:p>
            <a:r>
              <a:rPr lang="en-US"/>
              <a:t>			</a:t>
            </a:r>
            <a:r>
              <a:rPr lang="en-US" sz="6000"/>
              <a:t>THANK  YOU </a:t>
            </a:r>
          </a:p>
        </p:txBody>
      </p:sp>
    </p:spTree>
    <p:extLst>
      <p:ext uri="{BB962C8B-B14F-4D97-AF65-F5344CB8AC3E}">
        <p14:creationId xmlns="" xmlns:p14="http://schemas.microsoft.com/office/powerpoint/2010/main" val="2917401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8A9878-38CA-48A4-955D-74AA734BCAAA}"/>
              </a:ext>
            </a:extLst>
          </p:cNvPr>
          <p:cNvSpPr>
            <a:spLocks noGrp="1"/>
          </p:cNvSpPr>
          <p:nvPr>
            <p:ph type="title"/>
          </p:nvPr>
        </p:nvSpPr>
        <p:spPr>
          <a:xfrm>
            <a:off x="838200" y="365126"/>
            <a:ext cx="10515600" cy="833360"/>
          </a:xfrm>
        </p:spPr>
        <p:txBody>
          <a:bodyPr/>
          <a:lstStyle/>
          <a:p>
            <a:r>
              <a:rPr lang="en-US"/>
              <a:t>Scope of Project</a:t>
            </a:r>
          </a:p>
        </p:txBody>
      </p:sp>
      <p:sp>
        <p:nvSpPr>
          <p:cNvPr id="3" name="Content Placeholder 2">
            <a:extLst>
              <a:ext uri="{FF2B5EF4-FFF2-40B4-BE49-F238E27FC236}">
                <a16:creationId xmlns="" xmlns:a16="http://schemas.microsoft.com/office/drawing/2014/main" id="{4A49072D-3140-424A-9838-E5D8D894F0BE}"/>
              </a:ext>
            </a:extLst>
          </p:cNvPr>
          <p:cNvSpPr>
            <a:spLocks noGrp="1"/>
          </p:cNvSpPr>
          <p:nvPr>
            <p:ph idx="1"/>
          </p:nvPr>
        </p:nvSpPr>
        <p:spPr>
          <a:xfrm>
            <a:off x="838200" y="1198486"/>
            <a:ext cx="10515600" cy="4978477"/>
          </a:xfrm>
        </p:spPr>
        <p:txBody>
          <a:bodyPr>
            <a:normAutofit fontScale="85000" lnSpcReduction="20000"/>
          </a:bodyPr>
          <a:lstStyle/>
          <a:p>
            <a:pPr marL="0" indent="0">
              <a:buNone/>
            </a:pPr>
            <a:r>
              <a:rPr lang="en-US" sz="2400" dirty="0"/>
              <a:t>TECHNOLOGY USED</a:t>
            </a:r>
          </a:p>
          <a:p>
            <a:pPr marL="571500" indent="-571500">
              <a:buFont typeface="+mj-lt"/>
              <a:buAutoNum type="romanLcPeriod"/>
            </a:pPr>
            <a:r>
              <a:rPr lang="en-US" sz="2400" dirty="0"/>
              <a:t>Spring Boot</a:t>
            </a:r>
          </a:p>
          <a:p>
            <a:pPr marL="571500" indent="-571500">
              <a:buFont typeface="+mj-lt"/>
              <a:buAutoNum type="romanLcPeriod"/>
            </a:pPr>
            <a:r>
              <a:rPr lang="en-US" sz="2400" dirty="0"/>
              <a:t>React</a:t>
            </a:r>
          </a:p>
          <a:p>
            <a:pPr marL="571500" indent="-571500">
              <a:buFont typeface="+mj-lt"/>
              <a:buAutoNum type="romanLcPeriod"/>
            </a:pPr>
            <a:r>
              <a:rPr lang="en-US" sz="2400" dirty="0" err="1"/>
              <a:t>MySql</a:t>
            </a:r>
            <a:endParaRPr lang="en-US" sz="2400" dirty="0"/>
          </a:p>
          <a:p>
            <a:pPr marL="0" indent="0">
              <a:buNone/>
            </a:pPr>
            <a:endParaRPr lang="en-US" dirty="0"/>
          </a:p>
          <a:p>
            <a:pPr marL="0" indent="0">
              <a:buNone/>
            </a:pPr>
            <a:r>
              <a:rPr lang="en-US" sz="2400" dirty="0"/>
              <a:t>FEATURES:</a:t>
            </a:r>
          </a:p>
          <a:p>
            <a:r>
              <a:rPr lang="en-US" dirty="0" smtClean="0"/>
              <a:t>1. Search for information about the flight by means of flight number and destination. </a:t>
            </a:r>
          </a:p>
          <a:p>
            <a:r>
              <a:rPr lang="en-US" dirty="0" smtClean="0"/>
              <a:t>2. While displaying information about the flight it has to provide availability of seats. </a:t>
            </a:r>
          </a:p>
          <a:p>
            <a:r>
              <a:rPr lang="en-US" dirty="0" smtClean="0"/>
              <a:t>3. While reserving tickets the system obtain following information from the user Passenger Name, </a:t>
            </a:r>
            <a:r>
              <a:rPr lang="en-US" dirty="0" smtClean="0"/>
              <a:t>Gender</a:t>
            </a:r>
            <a:r>
              <a:rPr lang="en-US" dirty="0" smtClean="0"/>
              <a:t>, </a:t>
            </a:r>
            <a:r>
              <a:rPr lang="en-US" dirty="0" smtClean="0"/>
              <a:t>Age, Address. Credit Card Number, Bank Name. Flight number, Flight name, Date of Journey and number of tickets to be booked. </a:t>
            </a:r>
          </a:p>
          <a:p>
            <a:r>
              <a:rPr lang="en-US" dirty="0" smtClean="0"/>
              <a:t>4. Based on the availability of tickets, the ticket has to be issued. The ticket issued should contain the following information –ticket number, flight no, flight name, date of journey, number of passengers, </a:t>
            </a:r>
            <a:r>
              <a:rPr lang="en-US" dirty="0" smtClean="0"/>
              <a:t>Gender</a:t>
            </a:r>
            <a:r>
              <a:rPr lang="en-US" dirty="0" smtClean="0"/>
              <a:t>, </a:t>
            </a:r>
            <a:r>
              <a:rPr lang="en-US" dirty="0" smtClean="0"/>
              <a:t>age and departure time. </a:t>
            </a:r>
          </a:p>
          <a:p>
            <a:r>
              <a:rPr lang="en-US" dirty="0" smtClean="0"/>
              <a:t>5. Cancellation of booked tickets should be available.</a:t>
            </a:r>
          </a:p>
          <a:p>
            <a:pPr lvl="0">
              <a:buNone/>
            </a:pPr>
            <a:endParaRPr lang="en-US" dirty="0" smtClean="0"/>
          </a:p>
          <a:p>
            <a:pPr marL="0" indent="0">
              <a:buNone/>
            </a:pPr>
            <a:endParaRPr lang="en-US" dirty="0"/>
          </a:p>
          <a:p>
            <a:endParaRPr lang="en-US" dirty="0"/>
          </a:p>
        </p:txBody>
      </p:sp>
    </p:spTree>
    <p:extLst>
      <p:ext uri="{BB962C8B-B14F-4D97-AF65-F5344CB8AC3E}">
        <p14:creationId xmlns="" xmlns:p14="http://schemas.microsoft.com/office/powerpoint/2010/main" val="428044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0B3D06-2FA4-4EC8-ADA2-B154248438AB}"/>
              </a:ext>
            </a:extLst>
          </p:cNvPr>
          <p:cNvSpPr>
            <a:spLocks noGrp="1"/>
          </p:cNvSpPr>
          <p:nvPr>
            <p:ph type="title"/>
          </p:nvPr>
        </p:nvSpPr>
        <p:spPr>
          <a:xfrm>
            <a:off x="838200" y="365125"/>
            <a:ext cx="10515600" cy="922137"/>
          </a:xfrm>
        </p:spPr>
        <p:txBody>
          <a:bodyPr/>
          <a:lstStyle/>
          <a:p>
            <a:r>
              <a:rPr lang="en-US"/>
              <a:t>	E-R Diagram</a:t>
            </a:r>
          </a:p>
        </p:txBody>
      </p:sp>
      <p:sp>
        <p:nvSpPr>
          <p:cNvPr id="1638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6385" name="rectole0000000002"/>
          <p:cNvGraphicFramePr>
            <a:graphicFrameLocks noChangeAspect="1"/>
          </p:cNvGraphicFramePr>
          <p:nvPr/>
        </p:nvGraphicFramePr>
        <p:xfrm>
          <a:off x="1188719" y="1188720"/>
          <a:ext cx="8948057" cy="5290457"/>
        </p:xfrm>
        <a:graphic>
          <a:graphicData uri="http://schemas.openxmlformats.org/presentationml/2006/ole">
            <p:oleObj spid="_x0000_s16385" name="Picture" r:id="rId3" imgW="0" imgH="0" progId="StaticMetafile">
              <p:embed/>
            </p:oleObj>
          </a:graphicData>
        </a:graphic>
      </p:graphicFrame>
    </p:spTree>
    <p:extLst>
      <p:ext uri="{BB962C8B-B14F-4D97-AF65-F5344CB8AC3E}">
        <p14:creationId xmlns="" xmlns:p14="http://schemas.microsoft.com/office/powerpoint/2010/main" val="13757918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EFE8EF5-A3C2-49C0-ACB1-AD3E8820EA80}"/>
              </a:ext>
            </a:extLst>
          </p:cNvPr>
          <p:cNvSpPr>
            <a:spLocks noGrp="1"/>
          </p:cNvSpPr>
          <p:nvPr>
            <p:ph type="title"/>
          </p:nvPr>
        </p:nvSpPr>
        <p:spPr/>
        <p:txBody>
          <a:bodyPr/>
          <a:lstStyle/>
          <a:p>
            <a:r>
              <a:rPr lang="en-US" dirty="0" smtClean="0"/>
              <a:t>Super Admin </a:t>
            </a:r>
            <a:r>
              <a:rPr lang="en-US" dirty="0"/>
              <a:t>Role:</a:t>
            </a:r>
          </a:p>
        </p:txBody>
      </p:sp>
      <p:sp>
        <p:nvSpPr>
          <p:cNvPr id="3" name="Content Placeholder 2">
            <a:extLst>
              <a:ext uri="{FF2B5EF4-FFF2-40B4-BE49-F238E27FC236}">
                <a16:creationId xmlns="" xmlns:a16="http://schemas.microsoft.com/office/drawing/2014/main" id="{947D0A17-7C35-46E6-96A4-56EF312C12A3}"/>
              </a:ext>
            </a:extLst>
          </p:cNvPr>
          <p:cNvSpPr>
            <a:spLocks noGrp="1"/>
          </p:cNvSpPr>
          <p:nvPr>
            <p:ph idx="1"/>
          </p:nvPr>
        </p:nvSpPr>
        <p:spPr/>
        <p:txBody>
          <a:bodyPr/>
          <a:lstStyle/>
          <a:p>
            <a:r>
              <a:rPr lang="en-US" dirty="0"/>
              <a:t>Login							</a:t>
            </a:r>
          </a:p>
          <a:p>
            <a:r>
              <a:rPr lang="en-US" dirty="0"/>
              <a:t>Add </a:t>
            </a:r>
            <a:r>
              <a:rPr lang="en-US" dirty="0" smtClean="0"/>
              <a:t>Flight</a:t>
            </a:r>
            <a:endParaRPr lang="en-US" dirty="0"/>
          </a:p>
          <a:p>
            <a:r>
              <a:rPr lang="en-US" dirty="0" smtClean="0"/>
              <a:t>Show Feedback</a:t>
            </a:r>
            <a:endParaRPr lang="en-US" dirty="0"/>
          </a:p>
          <a:p>
            <a:r>
              <a:rPr lang="en-US" dirty="0" smtClean="0"/>
              <a:t>Generate Revenue</a:t>
            </a:r>
            <a:endParaRPr lang="en-US" dirty="0"/>
          </a:p>
          <a:p>
            <a:r>
              <a:rPr lang="en-US" dirty="0"/>
              <a:t>Logout</a:t>
            </a:r>
          </a:p>
        </p:txBody>
      </p:sp>
    </p:spTree>
    <p:extLst>
      <p:ext uri="{BB962C8B-B14F-4D97-AF65-F5344CB8AC3E}">
        <p14:creationId xmlns="" xmlns:p14="http://schemas.microsoft.com/office/powerpoint/2010/main" val="941186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E53A5E-6403-401F-B683-8740965EB7E1}"/>
              </a:ext>
            </a:extLst>
          </p:cNvPr>
          <p:cNvSpPr>
            <a:spLocks noGrp="1"/>
          </p:cNvSpPr>
          <p:nvPr>
            <p:ph type="title"/>
          </p:nvPr>
        </p:nvSpPr>
        <p:spPr>
          <a:xfrm>
            <a:off x="838200" y="365125"/>
            <a:ext cx="10515600" cy="824483"/>
          </a:xfrm>
        </p:spPr>
        <p:txBody>
          <a:bodyPr>
            <a:normAutofit/>
          </a:bodyPr>
          <a:lstStyle/>
          <a:p>
            <a:r>
              <a:rPr lang="en-US" dirty="0" smtClean="0"/>
              <a:t>User </a:t>
            </a:r>
            <a:r>
              <a:rPr lang="en-US" dirty="0"/>
              <a:t>Role:</a:t>
            </a:r>
          </a:p>
        </p:txBody>
      </p:sp>
      <p:sp>
        <p:nvSpPr>
          <p:cNvPr id="3" name="Content Placeholder 2">
            <a:extLst>
              <a:ext uri="{FF2B5EF4-FFF2-40B4-BE49-F238E27FC236}">
                <a16:creationId xmlns="" xmlns:a16="http://schemas.microsoft.com/office/drawing/2014/main" id="{68615E37-1CB7-4A91-A586-CE942488B874}"/>
              </a:ext>
            </a:extLst>
          </p:cNvPr>
          <p:cNvSpPr>
            <a:spLocks noGrp="1"/>
          </p:cNvSpPr>
          <p:nvPr>
            <p:ph idx="1"/>
          </p:nvPr>
        </p:nvSpPr>
        <p:spPr>
          <a:xfrm>
            <a:off x="838200" y="1189608"/>
            <a:ext cx="10515600" cy="4987355"/>
          </a:xfrm>
        </p:spPr>
        <p:txBody>
          <a:bodyPr>
            <a:normAutofit/>
          </a:bodyPr>
          <a:lstStyle/>
          <a:p>
            <a:pPr marL="0" indent="0">
              <a:buNone/>
            </a:pPr>
            <a:endParaRPr lang="en-US" dirty="0"/>
          </a:p>
          <a:p>
            <a:r>
              <a:rPr lang="en-US" sz="2400" dirty="0"/>
              <a:t>Sign Up/Login				</a:t>
            </a:r>
          </a:p>
          <a:p>
            <a:r>
              <a:rPr lang="en-US" sz="2400" dirty="0"/>
              <a:t>View Profile</a:t>
            </a:r>
          </a:p>
          <a:p>
            <a:r>
              <a:rPr lang="en-US" sz="2400" dirty="0" smtClean="0"/>
              <a:t>Book Flight</a:t>
            </a:r>
            <a:endParaRPr lang="en-US" sz="2400" dirty="0"/>
          </a:p>
          <a:p>
            <a:r>
              <a:rPr lang="en-US" sz="2400" dirty="0" smtClean="0"/>
              <a:t>Cancel Booking</a:t>
            </a:r>
            <a:endParaRPr lang="en-US" sz="2400" dirty="0"/>
          </a:p>
          <a:p>
            <a:r>
              <a:rPr lang="en-US" sz="2400" dirty="0" smtClean="0"/>
              <a:t>View Bookings</a:t>
            </a:r>
            <a:endParaRPr lang="en-US" sz="2400" dirty="0"/>
          </a:p>
          <a:p>
            <a:r>
              <a:rPr lang="en-US" sz="2400" dirty="0"/>
              <a:t>Logout</a:t>
            </a:r>
          </a:p>
        </p:txBody>
      </p:sp>
    </p:spTree>
    <p:extLst>
      <p:ext uri="{BB962C8B-B14F-4D97-AF65-F5344CB8AC3E}">
        <p14:creationId xmlns="" xmlns:p14="http://schemas.microsoft.com/office/powerpoint/2010/main" val="3951388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06CC95-256D-47BB-AEFE-402F5E85EFF8}"/>
              </a:ext>
            </a:extLst>
          </p:cNvPr>
          <p:cNvSpPr>
            <a:spLocks noGrp="1"/>
          </p:cNvSpPr>
          <p:nvPr>
            <p:ph type="title"/>
          </p:nvPr>
        </p:nvSpPr>
        <p:spPr/>
        <p:txBody>
          <a:bodyPr/>
          <a:lstStyle/>
          <a:p>
            <a:r>
              <a:rPr lang="en-US" dirty="0" smtClean="0"/>
              <a:t>Admin </a:t>
            </a:r>
            <a:r>
              <a:rPr lang="en-US" dirty="0"/>
              <a:t>Role:</a:t>
            </a:r>
          </a:p>
        </p:txBody>
      </p:sp>
      <p:sp>
        <p:nvSpPr>
          <p:cNvPr id="3" name="Content Placeholder 2">
            <a:extLst>
              <a:ext uri="{FF2B5EF4-FFF2-40B4-BE49-F238E27FC236}">
                <a16:creationId xmlns="" xmlns:a16="http://schemas.microsoft.com/office/drawing/2014/main" id="{8C45DE15-10E9-4C23-8E91-D440D4CAF890}"/>
              </a:ext>
            </a:extLst>
          </p:cNvPr>
          <p:cNvSpPr>
            <a:spLocks noGrp="1"/>
          </p:cNvSpPr>
          <p:nvPr>
            <p:ph idx="1"/>
          </p:nvPr>
        </p:nvSpPr>
        <p:spPr/>
        <p:txBody>
          <a:bodyPr/>
          <a:lstStyle/>
          <a:p>
            <a:r>
              <a:rPr lang="en-US" dirty="0" smtClean="0"/>
              <a:t>Login</a:t>
            </a:r>
          </a:p>
          <a:p>
            <a:r>
              <a:rPr lang="en-US" dirty="0" smtClean="0"/>
              <a:t>View </a:t>
            </a:r>
            <a:r>
              <a:rPr lang="en-US" dirty="0"/>
              <a:t>Profile			</a:t>
            </a:r>
          </a:p>
          <a:p>
            <a:r>
              <a:rPr lang="en-US" dirty="0" smtClean="0"/>
              <a:t>Update Flight</a:t>
            </a:r>
            <a:endParaRPr lang="en-US" dirty="0"/>
          </a:p>
          <a:p>
            <a:pPr marL="0" indent="0">
              <a:buNone/>
            </a:pPr>
            <a:r>
              <a:rPr lang="en-US" dirty="0" smtClean="0"/>
              <a:t>Show Passenger List</a:t>
            </a:r>
          </a:p>
          <a:p>
            <a:pPr marL="0" indent="0">
              <a:buNone/>
            </a:pPr>
            <a:r>
              <a:rPr lang="en-US" dirty="0" smtClean="0"/>
              <a:t>Cancel Booking</a:t>
            </a:r>
            <a:endParaRPr lang="en-US" dirty="0"/>
          </a:p>
          <a:p>
            <a:r>
              <a:rPr lang="en-US" dirty="0"/>
              <a:t>Logout</a:t>
            </a:r>
          </a:p>
        </p:txBody>
      </p:sp>
    </p:spTree>
    <p:extLst>
      <p:ext uri="{BB962C8B-B14F-4D97-AF65-F5344CB8AC3E}">
        <p14:creationId xmlns="" xmlns:p14="http://schemas.microsoft.com/office/powerpoint/2010/main" val="40859028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6019EC-90E3-4730-AFC9-6F350475CD8A}"/>
              </a:ext>
            </a:extLst>
          </p:cNvPr>
          <p:cNvSpPr>
            <a:spLocks noGrp="1"/>
          </p:cNvSpPr>
          <p:nvPr>
            <p:ph type="title"/>
          </p:nvPr>
        </p:nvSpPr>
        <p:spPr/>
        <p:txBody>
          <a:bodyPr>
            <a:normAutofit/>
          </a:bodyPr>
          <a:lstStyle/>
          <a:p>
            <a:r>
              <a:rPr lang="en-US" dirty="0" smtClean="0"/>
              <a:t>Project Images</a:t>
            </a:r>
            <a:endParaRPr lang="en-US" dirty="0"/>
          </a:p>
        </p:txBody>
      </p:sp>
      <p:sp>
        <p:nvSpPr>
          <p:cNvPr id="10" name="Content Placeholder 9"/>
          <p:cNvSpPr>
            <a:spLocks noGrp="1"/>
          </p:cNvSpPr>
          <p:nvPr>
            <p:ph idx="1"/>
          </p:nvPr>
        </p:nvSpPr>
        <p:spPr/>
        <p:txBody>
          <a:bodyPr/>
          <a:lstStyle/>
          <a:p>
            <a:pPr marL="0" marR="0">
              <a:lnSpc>
                <a:spcPct val="107000"/>
              </a:lnSpc>
              <a:spcBef>
                <a:spcPts val="0"/>
              </a:spcBef>
              <a:spcAft>
                <a:spcPts val="805"/>
              </a:spcAft>
            </a:pPr>
            <a:endParaRPr lang="en-US" sz="3200" dirty="0" smtClean="0">
              <a:latin typeface="Calibri"/>
              <a:ea typeface="Times New Roman"/>
              <a:cs typeface="Times New Roman"/>
            </a:endParaRPr>
          </a:p>
          <a:p>
            <a:endParaRPr lang="en-US" dirty="0"/>
          </a:p>
        </p:txBody>
      </p:sp>
      <p:sp>
        <p:nvSpPr>
          <p:cNvPr id="12295" name="Rectangle 7"/>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12297" name="Rectangle 9"/>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2296" name="rectole0000000006"/>
          <p:cNvGraphicFramePr>
            <a:graphicFrameLocks noChangeAspect="1"/>
          </p:cNvGraphicFramePr>
          <p:nvPr/>
        </p:nvGraphicFramePr>
        <p:xfrm>
          <a:off x="627016" y="1724297"/>
          <a:ext cx="11103429" cy="4781006"/>
        </p:xfrm>
        <a:graphic>
          <a:graphicData uri="http://schemas.openxmlformats.org/presentationml/2006/ole">
            <p:oleObj spid="_x0000_s12296" name="Picture" r:id="rId3" imgW="0" imgH="0" progId="StaticMetafile">
              <p:embed/>
            </p:oleObj>
          </a:graphicData>
        </a:graphic>
      </p:graphicFrame>
    </p:spTree>
    <p:extLst>
      <p:ext uri="{BB962C8B-B14F-4D97-AF65-F5344CB8AC3E}">
        <p14:creationId xmlns="" xmlns:p14="http://schemas.microsoft.com/office/powerpoint/2010/main" val="3110720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0" y="0"/>
            <a:ext cx="12192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265" name="rectole0000000007"/>
          <p:cNvGraphicFramePr>
            <a:graphicFrameLocks noChangeAspect="1"/>
          </p:cNvGraphicFramePr>
          <p:nvPr/>
        </p:nvGraphicFramePr>
        <p:xfrm>
          <a:off x="431074" y="300446"/>
          <a:ext cx="11351623" cy="6217920"/>
        </p:xfrm>
        <a:graphic>
          <a:graphicData uri="http://schemas.openxmlformats.org/presentationml/2006/ole">
            <p:oleObj spid="_x0000_s11265" name="Picture" r:id="rId3" imgW="0" imgH="0" progId="StaticMetafile">
              <p:embed/>
            </p:oleObj>
          </a:graphicData>
        </a:graphic>
      </p:graphicFrame>
    </p:spTree>
    <p:extLst>
      <p:ext uri="{BB962C8B-B14F-4D97-AF65-F5344CB8AC3E}">
        <p14:creationId xmlns="" xmlns:p14="http://schemas.microsoft.com/office/powerpoint/2010/main" val="758024721"/>
      </p:ext>
    </p:extLst>
  </p:cSld>
  <p:clrMapOvr>
    <a:masterClrMapping/>
  </p:clrMapOvr>
  <p:timing>
    <p:tnLst>
      <p:par>
        <p:cTn id="1" dur="indefinite" restart="never" nodeType="tmRoot"/>
      </p:par>
    </p:tnLst>
  </p:timing>
</p:sld>
</file>

<file path=ppt/theme/theme1.xml><?xml version="1.0" encoding="utf-8"?>
<a:theme xmlns:a="http://schemas.openxmlformats.org/drawingml/2006/main" name="Basis">
  <a:themeElements>
    <a:clrScheme name="Basis">
      <a:dk1>
        <a:sysClr val="windowText" lastClr="000000"/>
      </a:dk1>
      <a:lt1>
        <a:sysClr val="window" lastClr="FFFFFF"/>
      </a:lt1>
      <a:dk2>
        <a:srgbClr val="505046"/>
      </a:dk2>
      <a:lt2>
        <a:srgbClr val="EEECE1"/>
      </a:lt2>
      <a:accent1>
        <a:srgbClr val="DF5327"/>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 xmlns:thm15="http://schemas.microsoft.com/office/thememl/2012/main" name="Basis" id="{5665723A-49BA-4B57-8411-A56F8F207965}" vid="{446C221D-F63F-4DD8-B509-CFE168687BF2}"/>
    </a:ext>
  </a:extLst>
</a:theme>
</file>

<file path=docProps/app.xml><?xml version="1.0" encoding="utf-8"?>
<Properties xmlns="http://schemas.openxmlformats.org/officeDocument/2006/extended-properties" xmlns:vt="http://schemas.openxmlformats.org/officeDocument/2006/docPropsVTypes">
  <Template>TM03457444[[fn=Basis]]</Template>
  <TotalTime>329</TotalTime>
  <Words>526</Words>
  <Application>Microsoft Office PowerPoint</Application>
  <PresentationFormat>Custom</PresentationFormat>
  <Paragraphs>56</Paragraphs>
  <Slides>21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Basis</vt:lpstr>
      <vt:lpstr>Picture</vt:lpstr>
      <vt:lpstr> airline reservation system</vt:lpstr>
      <vt:lpstr>INTRODUCTION</vt:lpstr>
      <vt:lpstr>Scope of Project</vt:lpstr>
      <vt:lpstr> E-R Diagram</vt:lpstr>
      <vt:lpstr>Super Admin Role:</vt:lpstr>
      <vt:lpstr>User Role:</vt:lpstr>
      <vt:lpstr>Admin Role:</vt:lpstr>
      <vt:lpstr>Project Images</vt:lpstr>
      <vt:lpstr>Slide 9</vt:lpstr>
      <vt:lpstr>Slide 10</vt:lpstr>
      <vt:lpstr>Slide 11</vt:lpstr>
      <vt:lpstr>Slide 12</vt:lpstr>
      <vt:lpstr>Slide 13</vt:lpstr>
      <vt:lpstr>Slide 14</vt:lpstr>
      <vt:lpstr>Slide 15</vt:lpstr>
      <vt:lpstr>Slide 16</vt:lpstr>
      <vt:lpstr>Slide 17</vt:lpstr>
      <vt:lpstr>Slide 18</vt:lpstr>
      <vt:lpstr>Future Scope</vt:lpstr>
      <vt:lpstr>Conclusion</vt:lpstr>
      <vt:lpstr>   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STORE MANAGEMENT SYSTEM</dc:title>
  <dc:creator>DEEPAK RATHORE</dc:creator>
  <cp:lastModifiedBy>lenovo</cp:lastModifiedBy>
  <cp:revision>29</cp:revision>
  <dcterms:created xsi:type="dcterms:W3CDTF">2022-04-12T05:19:39Z</dcterms:created>
  <dcterms:modified xsi:type="dcterms:W3CDTF">2022-04-13T06:58:12Z</dcterms:modified>
</cp:coreProperties>
</file>